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18"/>
  </p:notesMasterIdLst>
  <p:handoutMasterIdLst>
    <p:handoutMasterId r:id="rId19"/>
  </p:handoutMasterIdLst>
  <p:sldIdLst>
    <p:sldId id="256" r:id="rId2"/>
    <p:sldId id="321" r:id="rId3"/>
    <p:sldId id="341" r:id="rId4"/>
    <p:sldId id="340" r:id="rId5"/>
    <p:sldId id="356" r:id="rId6"/>
    <p:sldId id="349" r:id="rId7"/>
    <p:sldId id="309" r:id="rId8"/>
    <p:sldId id="310" r:id="rId9"/>
    <p:sldId id="316" r:id="rId10"/>
    <p:sldId id="350" r:id="rId11"/>
    <p:sldId id="351" r:id="rId12"/>
    <p:sldId id="314" r:id="rId13"/>
    <p:sldId id="336" r:id="rId14"/>
    <p:sldId id="338" r:id="rId15"/>
    <p:sldId id="355" r:id="rId16"/>
    <p:sldId id="299" r:id="rId17"/>
  </p:sldIdLst>
  <p:sldSz cx="9144000" cy="6858000" type="screen4x3"/>
  <p:notesSz cx="6881813" cy="9296400"/>
  <p:custDataLst>
    <p:tags r:id="rId2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D24A"/>
    <a:srgbClr val="2E6082"/>
    <a:srgbClr val="315F80"/>
    <a:srgbClr val="3D6984"/>
    <a:srgbClr val="6896AC"/>
    <a:srgbClr val="F60000"/>
    <a:srgbClr val="DB8500"/>
    <a:srgbClr val="7E9380"/>
    <a:srgbClr val="8000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20" autoAdjust="0"/>
    <p:restoredTop sz="76634" autoAdjust="0"/>
  </p:normalViewPr>
  <p:slideViewPr>
    <p:cSldViewPr>
      <p:cViewPr varScale="1">
        <p:scale>
          <a:sx n="75" d="100"/>
          <a:sy n="75" d="100"/>
        </p:scale>
        <p:origin x="1568" y="1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98102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fld id="{A59FE37B-67DE-49D7-B9EB-934C5301BFAC}" type="datetimeFigureOut">
              <a:rPr lang="en-US" smtClean="0"/>
              <a:pPr/>
              <a:t>3/26/19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98102" y="88299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94BB7337-CEF3-4A11-B76A-0286DE5A86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6461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913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97313" y="0"/>
            <a:ext cx="2982912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F89AAB-02AC-4DC1-8790-71B9DDE371FD}" type="datetimeFigureOut">
              <a:rPr lang="en-US" smtClean="0"/>
              <a:pPr/>
              <a:t>3/26/19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76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975" y="4416425"/>
            <a:ext cx="55054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2982913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97313" y="8829675"/>
            <a:ext cx="2982912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A2B774-5ABD-4455-82D1-9DB255C783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469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052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Undergrads: Islands project</a:t>
            </a:r>
          </a:p>
          <a:p>
            <a:r>
              <a:rPr lang="en-US" dirty="0"/>
              <a:t>Grad students: Protocol project</a:t>
            </a:r>
          </a:p>
          <a:p>
            <a:pPr lvl="1"/>
            <a:r>
              <a:rPr lang="en-US" dirty="0"/>
              <a:t>Students write a complete study protocol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0093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Completed in much shorter time period, about three weeks.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More complex, ambitious projects:</a:t>
            </a:r>
            <a:r>
              <a:rPr lang="en-US" baseline="0" dirty="0"/>
              <a:t> </a:t>
            </a:r>
            <a:r>
              <a:rPr lang="en-US" dirty="0"/>
              <a:t>Observational studies, genomic studies, spatial statistics studies, epidemiologic studies, repeated measures, cross-over designs, factorial designs.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9685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projects</a:t>
            </a:r>
            <a:r>
              <a:rPr lang="en-US" baseline="0" dirty="0"/>
              <a:t> are from Summer 2014.</a:t>
            </a:r>
            <a:endParaRPr lang="en-US" dirty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Genetic Analysis of Summer's Pain (GASP) -- genetics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Comprehensive Analysis of Twilight Fever in Island Towns (CATFIT) –spatial  (map:</a:t>
            </a:r>
            <a:r>
              <a:rPr lang="en-US" sz="1200" baseline="0" dirty="0"/>
              <a:t> proportion of all deaths due to Twilight Fever, by village)</a:t>
            </a:r>
            <a:endParaRPr lang="en-US" sz="1200" dirty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Physical Ability from Coffee and Energy Drinks (PACED) –</a:t>
            </a:r>
            <a:r>
              <a:rPr lang="en-US" sz="1200" baseline="0" dirty="0"/>
              <a:t> cross-over</a:t>
            </a:r>
            <a:endParaRPr lang="en-US" sz="1200" dirty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Study and Analysis of Depression on Classical-Music Efficacy and Needle-Injected Serotonin (SAD OCEANS) – two-way factorial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 dirty="0"/>
              <a:t>Others: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Can Altering Student’s Testing Actions Work Across Youth (CASTAWAY) –repeated</a:t>
            </a:r>
            <a:r>
              <a:rPr lang="en-US" sz="1200" baseline="0" dirty="0"/>
              <a:t> measures, mixed models</a:t>
            </a:r>
            <a:endParaRPr lang="en-US" sz="1200" dirty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Analysis of the Short Term Effects of Caffeine on Hunger (ASTECH) -- crossover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5184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TINY</a:t>
            </a:r>
            <a:r>
              <a:rPr lang="en-US" baseline="0" dirty="0"/>
              <a:t> URL!</a:t>
            </a:r>
            <a:endParaRPr lang="en-US" baseline="0" dirty="0">
              <a:highlight>
                <a:srgbClr val="FFFF00"/>
              </a:highlight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/>
              <a:t>https://</a:t>
            </a:r>
            <a:r>
              <a:rPr lang="en-US" sz="2000" dirty="0" err="1"/>
              <a:t>drive.google.com</a:t>
            </a:r>
            <a:r>
              <a:rPr lang="en-US" sz="2000"/>
              <a:t>/drive/folders/1aOBec46xLNe0JLym4SYxuFpSkXAbPGp6?usp=sharing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700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4301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1, 3 and</a:t>
            </a:r>
            <a:r>
              <a:rPr lang="en-US" baseline="0" dirty="0"/>
              <a:t> 4 often approached using individual or group projects. Projects relevant to medical and public health professionals are difficult to come by.</a:t>
            </a:r>
          </a:p>
          <a:p>
            <a:r>
              <a:rPr lang="en-US" baseline="0" dirty="0"/>
              <a:t>5 technology (Islands) allows students to design and carry out a real-seeming clinical trial or observational study of their own without running afoul of IRB’s.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425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Interesting: Q9, 10, 11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0936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8440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0093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Island(s)</a:t>
            </a:r>
            <a:r>
              <a:rPr lang="en-US" baseline="0" dirty="0"/>
              <a:t> project was f</a:t>
            </a:r>
            <a:r>
              <a:rPr lang="en-US" dirty="0"/>
              <a:t>irst used in Biostatistics in </a:t>
            </a:r>
            <a:r>
              <a:rPr lang="en-US" dirty="0" err="1"/>
              <a:t>PubH</a:t>
            </a:r>
            <a:r>
              <a:rPr lang="en-US" dirty="0"/>
              <a:t> 6414, in Fall 2012, online and in-person</a:t>
            </a:r>
            <a:r>
              <a:rPr lang="en-US" baseline="0" dirty="0"/>
              <a:t>. 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1255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Images (top</a:t>
            </a:r>
            <a:r>
              <a:rPr lang="en-US" baseline="0" dirty="0"/>
              <a:t> to bottom) from FaceTime, Google Hangouts, and Skype websites.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638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Images are from Fall 2013 </a:t>
            </a:r>
            <a:r>
              <a:rPr lang="en-US" dirty="0" err="1"/>
              <a:t>PubH</a:t>
            </a:r>
            <a:r>
              <a:rPr lang="en-US" baseline="0" dirty="0"/>
              <a:t> </a:t>
            </a:r>
            <a:r>
              <a:rPr lang="en-US" dirty="0"/>
              <a:t>6414 Online student projects</a:t>
            </a:r>
          </a:p>
          <a:p>
            <a:endParaRPr lang="en-US" dirty="0"/>
          </a:p>
          <a:p>
            <a:r>
              <a:rPr lang="en-US" dirty="0"/>
              <a:t>Mention benefits</a:t>
            </a:r>
            <a:r>
              <a:rPr lang="en-US" baseline="0" dirty="0"/>
              <a:t> briefly here; more detail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532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Difference: Students analyze their own data. TA gives advice only.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009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1" name="Picture 9" descr="UofM-1_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0"/>
            <a:ext cx="9148763" cy="6862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3716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92863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15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15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655290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57B2842-1A5F-4556-A191-D6152BCCF57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19606D9-3CFF-4DDA-BF4E-03381EE0B10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677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66734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12537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752600"/>
            <a:ext cx="381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52600"/>
            <a:ext cx="381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459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7385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18101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3379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6612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4919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5" name="Picture 11" descr="UofM-1_M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8" y="0"/>
            <a:ext cx="9148763" cy="6862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752600"/>
            <a:ext cx="7772400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461997" y="6326249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0619EA1-B00C-4E7A-BBDE-3E1B7997E0C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Times New Roman"/>
          <a:ea typeface="+mj-ea"/>
          <a:cs typeface="Times New Roman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•"/>
        <a:defRPr sz="3200">
          <a:solidFill>
            <a:schemeClr val="tx1"/>
          </a:solidFill>
          <a:latin typeface="Times New Roman"/>
          <a:ea typeface="+mn-ea"/>
          <a:cs typeface="Times New Roman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–"/>
        <a:defRPr sz="2800">
          <a:solidFill>
            <a:schemeClr val="tx1"/>
          </a:solidFill>
          <a:latin typeface="Times New Roman"/>
          <a:ea typeface="+mn-ea"/>
          <a:cs typeface="Times New Roman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•"/>
        <a:defRPr sz="2400">
          <a:solidFill>
            <a:schemeClr val="tx1"/>
          </a:solidFill>
          <a:latin typeface="Times New Roman"/>
          <a:ea typeface="+mn-ea"/>
          <a:cs typeface="Times New Roman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–"/>
        <a:defRPr sz="2000">
          <a:solidFill>
            <a:schemeClr val="tx1"/>
          </a:solidFill>
          <a:latin typeface="Times New Roman"/>
          <a:ea typeface="+mn-ea"/>
          <a:cs typeface="Times New Roman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Times New Roman"/>
          <a:ea typeface="+mn-ea"/>
          <a:cs typeface="Times New Roman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inyurl.com/StatChat-IslandProject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93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15F8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7391400" cy="68309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14400"/>
            <a:ext cx="6934200" cy="2590800"/>
          </a:xfrm>
          <a:solidFill>
            <a:schemeClr val="accent5">
              <a:lumMod val="90000"/>
              <a:alpha val="70000"/>
            </a:schemeClr>
          </a:solidFill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chemeClr val="tx1"/>
                </a:solidFill>
                <a:latin typeface="Times New Roman"/>
                <a:cs typeface="Times New Roman"/>
              </a:rPr>
              <a:t>Life on an Island:</a:t>
            </a:r>
            <a:br>
              <a:rPr lang="en-US" sz="4800" b="1" dirty="0">
                <a:solidFill>
                  <a:schemeClr val="tx1"/>
                </a:solidFill>
                <a:latin typeface="Times New Roman"/>
                <a:cs typeface="Times New Roman"/>
              </a:rPr>
            </a:br>
            <a:r>
              <a:rPr lang="en-US" sz="4800" b="1" dirty="0">
                <a:solidFill>
                  <a:schemeClr val="tx1"/>
                </a:solidFill>
                <a:latin typeface="Times New Roman"/>
                <a:cs typeface="Times New Roman"/>
              </a:rPr>
              <a:t>Using a Virtual World to Make Statistics Real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3886200"/>
            <a:ext cx="4572000" cy="2971800"/>
          </a:xfrm>
        </p:spPr>
        <p:txBody>
          <a:bodyPr>
            <a:normAutofit/>
          </a:bodyPr>
          <a:lstStyle/>
          <a:p>
            <a:endParaRPr lang="en-US" sz="2200" dirty="0">
              <a:solidFill>
                <a:srgbClr val="800000"/>
              </a:solidFill>
            </a:endParaRPr>
          </a:p>
          <a:p>
            <a:r>
              <a:rPr lang="en-US" sz="2200" b="1" dirty="0">
                <a:solidFill>
                  <a:schemeClr val="tx1"/>
                </a:solidFill>
              </a:rPr>
              <a:t>Ann M. </a:t>
            </a:r>
            <a:r>
              <a:rPr lang="en-US" sz="2200" b="1" dirty="0" err="1">
                <a:solidFill>
                  <a:schemeClr val="tx1"/>
                </a:solidFill>
              </a:rPr>
              <a:t>Brearley</a:t>
            </a:r>
            <a:r>
              <a:rPr lang="en-US" sz="2200" b="1" dirty="0">
                <a:solidFill>
                  <a:schemeClr val="tx1"/>
                </a:solidFill>
              </a:rPr>
              <a:t> and Laura J. Le</a:t>
            </a:r>
          </a:p>
          <a:p>
            <a:r>
              <a:rPr lang="en-US" sz="2200" b="1" dirty="0">
                <a:solidFill>
                  <a:schemeClr val="tx1"/>
                </a:solidFill>
              </a:rPr>
              <a:t>Division of Biostatistics</a:t>
            </a:r>
          </a:p>
          <a:p>
            <a:r>
              <a:rPr lang="en-US" sz="2200" b="1" dirty="0">
                <a:solidFill>
                  <a:schemeClr val="tx1"/>
                </a:solidFill>
              </a:rPr>
              <a:t>University of Minnesota</a:t>
            </a:r>
          </a:p>
          <a:p>
            <a:endParaRPr lang="en-US" sz="1600" b="1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accent3"/>
                </a:solidFill>
              </a:rPr>
              <a:t>Stat Chat</a:t>
            </a:r>
          </a:p>
          <a:p>
            <a:r>
              <a:rPr lang="en-US" sz="1600" dirty="0">
                <a:solidFill>
                  <a:schemeClr val="accent3"/>
                </a:solidFill>
              </a:rPr>
              <a:t>Materials Potluck</a:t>
            </a:r>
          </a:p>
          <a:p>
            <a:r>
              <a:rPr lang="en-US" sz="1600" dirty="0">
                <a:solidFill>
                  <a:schemeClr val="accent3"/>
                </a:solidFill>
              </a:rPr>
              <a:t>March 27, 2019</a:t>
            </a:r>
          </a:p>
          <a:p>
            <a:endParaRPr lang="en-US" sz="1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796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FBD24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Biostatistics I &amp; II</a:t>
            </a:r>
            <a:br>
              <a:rPr lang="en-US" dirty="0"/>
            </a:br>
            <a:r>
              <a:rPr lang="en-US" sz="3200" dirty="0" err="1"/>
              <a:t>PubH</a:t>
            </a:r>
            <a:r>
              <a:rPr lang="en-US" sz="3200" dirty="0"/>
              <a:t> 6450 &amp; 6451 (UMN)</a:t>
            </a:r>
          </a:p>
        </p:txBody>
      </p:sp>
      <p:sp>
        <p:nvSpPr>
          <p:cNvPr id="4" name="Folded Corner 3"/>
          <p:cNvSpPr/>
          <p:nvPr/>
        </p:nvSpPr>
        <p:spPr bwMode="auto">
          <a:xfrm>
            <a:off x="762000" y="1676400"/>
            <a:ext cx="2514600" cy="533400"/>
          </a:xfrm>
          <a:prstGeom prst="foldedCorner">
            <a:avLst/>
          </a:prstGeom>
          <a:solidFill>
            <a:srgbClr val="8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1" dirty="0">
                <a:solidFill>
                  <a:schemeClr val="bg1"/>
                </a:solidFill>
                <a:latin typeface="Arial" charset="0"/>
                <a:ea typeface="ＭＳ Ｐゴシック" pitchFamily="16" charset="-128"/>
              </a:rPr>
              <a:t>Class Format:</a:t>
            </a:r>
            <a:endParaRPr kumimoji="0" lang="en-US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sp>
        <p:nvSpPr>
          <p:cNvPr id="5" name="Folded Corner 4"/>
          <p:cNvSpPr/>
          <p:nvPr/>
        </p:nvSpPr>
        <p:spPr bwMode="auto">
          <a:xfrm>
            <a:off x="5334000" y="1676400"/>
            <a:ext cx="2514600" cy="838200"/>
          </a:xfrm>
          <a:prstGeom prst="foldedCorner">
            <a:avLst/>
          </a:prstGeom>
          <a:solidFill>
            <a:srgbClr val="8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1" dirty="0">
                <a:solidFill>
                  <a:srgbClr val="FFFFFF"/>
                </a:solidFill>
                <a:latin typeface="Arial" charset="0"/>
                <a:ea typeface="ＭＳ Ｐゴシック" pitchFamily="16" charset="-128"/>
              </a:rPr>
              <a:t>Pedagogical Approach</a:t>
            </a:r>
            <a:endParaRPr kumimoji="0" lang="en-US" sz="24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sp>
        <p:nvSpPr>
          <p:cNvPr id="6" name="Folded Corner 5"/>
          <p:cNvSpPr/>
          <p:nvPr/>
        </p:nvSpPr>
        <p:spPr bwMode="auto">
          <a:xfrm>
            <a:off x="685800" y="4343400"/>
            <a:ext cx="2514600" cy="533400"/>
          </a:xfrm>
          <a:prstGeom prst="foldedCorner">
            <a:avLst/>
          </a:prstGeom>
          <a:solidFill>
            <a:srgbClr val="8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1" dirty="0">
                <a:solidFill>
                  <a:srgbClr val="FFFFFF"/>
                </a:solidFill>
                <a:latin typeface="Arial" charset="0"/>
                <a:ea typeface="ＭＳ Ｐゴシック" pitchFamily="16" charset="-128"/>
              </a:rPr>
              <a:t>Class Size:</a:t>
            </a:r>
            <a:endParaRPr kumimoji="0" lang="en-US" sz="24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sp>
        <p:nvSpPr>
          <p:cNvPr id="8" name="Folded Corner 7"/>
          <p:cNvSpPr/>
          <p:nvPr/>
        </p:nvSpPr>
        <p:spPr bwMode="auto">
          <a:xfrm>
            <a:off x="5334000" y="4343400"/>
            <a:ext cx="2514600" cy="914400"/>
          </a:xfrm>
          <a:prstGeom prst="foldedCorner">
            <a:avLst/>
          </a:prstGeom>
          <a:solidFill>
            <a:srgbClr val="8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1" dirty="0">
                <a:solidFill>
                  <a:srgbClr val="FFFFFF"/>
                </a:solidFill>
                <a:latin typeface="Arial" charset="0"/>
                <a:ea typeface="ＭＳ Ｐゴシック" pitchFamily="16" charset="-128"/>
              </a:rPr>
              <a:t>Student Background </a:t>
            </a:r>
            <a:endParaRPr kumimoji="0" lang="en-US" sz="24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2667000"/>
            <a:ext cx="1447800" cy="14478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2590800"/>
            <a:ext cx="1140619" cy="1524000"/>
          </a:xfrm>
          <a:prstGeom prst="rect">
            <a:avLst/>
          </a:prstGeom>
        </p:spPr>
      </p:pic>
      <p:sp>
        <p:nvSpPr>
          <p:cNvPr id="11" name="Content Placeholder 3"/>
          <p:cNvSpPr>
            <a:spLocks noGrp="1"/>
          </p:cNvSpPr>
          <p:nvPr>
            <p:ph sz="half" idx="2"/>
          </p:nvPr>
        </p:nvSpPr>
        <p:spPr>
          <a:xfrm>
            <a:off x="228600" y="2133600"/>
            <a:ext cx="3657600" cy="20574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In-person          Online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		       &amp;</a:t>
            </a:r>
          </a:p>
        </p:txBody>
      </p:sp>
      <p:sp>
        <p:nvSpPr>
          <p:cNvPr id="13" name="Oval 12"/>
          <p:cNvSpPr/>
          <p:nvPr/>
        </p:nvSpPr>
        <p:spPr bwMode="auto">
          <a:xfrm>
            <a:off x="381000" y="5181600"/>
            <a:ext cx="762000" cy="762000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/>
                <a:ea typeface="ＭＳ Ｐゴシック" pitchFamily="16" charset="-128"/>
                <a:cs typeface="Times New Roman"/>
              </a:rPr>
              <a:t>25</a:t>
            </a:r>
          </a:p>
        </p:txBody>
      </p:sp>
      <p:sp>
        <p:nvSpPr>
          <p:cNvPr id="14" name="Oval 13"/>
          <p:cNvSpPr/>
          <p:nvPr/>
        </p:nvSpPr>
        <p:spPr bwMode="auto">
          <a:xfrm>
            <a:off x="2057400" y="4876800"/>
            <a:ext cx="1447800" cy="1295400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/>
                <a:ea typeface="ＭＳ Ｐゴシック" pitchFamily="16" charset="-128"/>
                <a:cs typeface="Times New Roman"/>
              </a:rPr>
              <a:t>150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2"/>
          </p:nvPr>
        </p:nvSpPr>
        <p:spPr>
          <a:xfrm>
            <a:off x="381000" y="5334000"/>
            <a:ext cx="2971800" cy="1219200"/>
          </a:xfrm>
        </p:spPr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dirty="0"/>
              <a:t>		 to</a:t>
            </a:r>
          </a:p>
          <a:p>
            <a:pPr>
              <a:buNone/>
            </a:pPr>
            <a:r>
              <a:rPr lang="en-US" dirty="0"/>
              <a:t> 		   </a:t>
            </a:r>
          </a:p>
          <a:p>
            <a:pPr>
              <a:buNone/>
            </a:pPr>
            <a:r>
              <a:rPr lang="en-US" dirty="0"/>
              <a:t>        Students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2"/>
          </p:nvPr>
        </p:nvSpPr>
        <p:spPr>
          <a:xfrm>
            <a:off x="3962400" y="5334000"/>
            <a:ext cx="2971800" cy="1600200"/>
          </a:xfrm>
        </p:spPr>
        <p:txBody>
          <a:bodyPr>
            <a:noAutofit/>
          </a:bodyPr>
          <a:lstStyle/>
          <a:p>
            <a:r>
              <a:rPr lang="en-US" sz="2400" dirty="0"/>
              <a:t>Public Health graduate students</a:t>
            </a:r>
          </a:p>
          <a:p>
            <a:r>
              <a:rPr lang="en-US" sz="2400" dirty="0"/>
              <a:t>Physicians 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half" idx="2"/>
          </p:nvPr>
        </p:nvSpPr>
        <p:spPr>
          <a:xfrm>
            <a:off x="6781800" y="5257800"/>
            <a:ext cx="2971800" cy="1600200"/>
          </a:xfrm>
        </p:spPr>
        <p:txBody>
          <a:bodyPr>
            <a:normAutofit/>
          </a:bodyPr>
          <a:lstStyle/>
          <a:p>
            <a:r>
              <a:rPr lang="en-US" dirty="0"/>
              <a:t>Nurses</a:t>
            </a:r>
          </a:p>
          <a:p>
            <a:r>
              <a:rPr lang="en-US" dirty="0"/>
              <a:t>Veterinarians</a:t>
            </a:r>
          </a:p>
          <a:p>
            <a:r>
              <a:rPr lang="en-US" dirty="0"/>
              <a:t>Pharmacists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7800" y="2574131"/>
            <a:ext cx="2743200" cy="169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186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FBD24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Clinical Trials</a:t>
            </a:r>
            <a:br>
              <a:rPr lang="en-US" dirty="0"/>
            </a:br>
            <a:r>
              <a:rPr lang="en-US" sz="3200" dirty="0" err="1"/>
              <a:t>PubH</a:t>
            </a:r>
            <a:r>
              <a:rPr lang="en-US" sz="3200" dirty="0"/>
              <a:t> 3415/7415 (UMN)</a:t>
            </a:r>
          </a:p>
        </p:txBody>
      </p:sp>
      <p:sp>
        <p:nvSpPr>
          <p:cNvPr id="4" name="Folded Corner 3"/>
          <p:cNvSpPr/>
          <p:nvPr/>
        </p:nvSpPr>
        <p:spPr bwMode="auto">
          <a:xfrm>
            <a:off x="762000" y="1676400"/>
            <a:ext cx="2514600" cy="533400"/>
          </a:xfrm>
          <a:prstGeom prst="foldedCorner">
            <a:avLst/>
          </a:prstGeom>
          <a:solidFill>
            <a:srgbClr val="8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1" dirty="0">
                <a:solidFill>
                  <a:schemeClr val="bg1"/>
                </a:solidFill>
                <a:latin typeface="Arial" charset="0"/>
                <a:ea typeface="ＭＳ Ｐゴシック" pitchFamily="16" charset="-128"/>
              </a:rPr>
              <a:t>Class Format:</a:t>
            </a:r>
            <a:endParaRPr kumimoji="0" lang="en-US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sp>
        <p:nvSpPr>
          <p:cNvPr id="6" name="Folded Corner 5"/>
          <p:cNvSpPr/>
          <p:nvPr/>
        </p:nvSpPr>
        <p:spPr bwMode="auto">
          <a:xfrm>
            <a:off x="685800" y="4343400"/>
            <a:ext cx="2514600" cy="533400"/>
          </a:xfrm>
          <a:prstGeom prst="foldedCorner">
            <a:avLst/>
          </a:prstGeom>
          <a:solidFill>
            <a:srgbClr val="8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1" dirty="0">
                <a:solidFill>
                  <a:srgbClr val="FFFFFF"/>
                </a:solidFill>
                <a:latin typeface="Arial" charset="0"/>
                <a:ea typeface="ＭＳ Ｐゴシック" pitchFamily="16" charset="-128"/>
              </a:rPr>
              <a:t>Class Size:</a:t>
            </a:r>
            <a:endParaRPr kumimoji="0" lang="en-US" sz="24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sp>
        <p:nvSpPr>
          <p:cNvPr id="8" name="Folded Corner 7"/>
          <p:cNvSpPr/>
          <p:nvPr/>
        </p:nvSpPr>
        <p:spPr bwMode="auto">
          <a:xfrm>
            <a:off x="5105400" y="4343400"/>
            <a:ext cx="2514600" cy="914400"/>
          </a:xfrm>
          <a:prstGeom prst="foldedCorner">
            <a:avLst/>
          </a:prstGeom>
          <a:solidFill>
            <a:srgbClr val="8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1" dirty="0">
                <a:solidFill>
                  <a:srgbClr val="FFFFFF"/>
                </a:solidFill>
                <a:latin typeface="Arial" charset="0"/>
                <a:ea typeface="ＭＳ Ｐゴシック" pitchFamily="16" charset="-128"/>
              </a:rPr>
              <a:t>Student Background </a:t>
            </a:r>
            <a:endParaRPr kumimoji="0" lang="en-US" sz="24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2667000"/>
            <a:ext cx="1447800" cy="1447800"/>
          </a:xfrm>
          <a:prstGeom prst="rect">
            <a:avLst/>
          </a:prstGeom>
        </p:spPr>
      </p:pic>
      <p:sp>
        <p:nvSpPr>
          <p:cNvPr id="11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209800"/>
            <a:ext cx="3657600" cy="20574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Online</a:t>
            </a:r>
          </a:p>
        </p:txBody>
      </p:sp>
      <p:sp>
        <p:nvSpPr>
          <p:cNvPr id="13" name="Oval 12"/>
          <p:cNvSpPr/>
          <p:nvPr/>
        </p:nvSpPr>
        <p:spPr bwMode="auto">
          <a:xfrm>
            <a:off x="381000" y="5181600"/>
            <a:ext cx="762000" cy="762000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latin typeface="Times New Roman"/>
                <a:ea typeface="ＭＳ Ｐゴシック" pitchFamily="16" charset="-128"/>
                <a:cs typeface="Times New Roman"/>
              </a:rPr>
              <a:t>35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/>
              <a:ea typeface="ＭＳ Ｐゴシック" pitchFamily="16" charset="-128"/>
              <a:cs typeface="Times New Roman"/>
            </a:endParaRPr>
          </a:p>
        </p:txBody>
      </p:sp>
      <p:sp>
        <p:nvSpPr>
          <p:cNvPr id="15" name="Content Placeholder 3"/>
          <p:cNvSpPr>
            <a:spLocks noGrp="1"/>
          </p:cNvSpPr>
          <p:nvPr>
            <p:ph sz="half" idx="2"/>
          </p:nvPr>
        </p:nvSpPr>
        <p:spPr>
          <a:xfrm>
            <a:off x="533400" y="5283200"/>
            <a:ext cx="2971800" cy="8382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	      Students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2"/>
          </p:nvPr>
        </p:nvSpPr>
        <p:spPr>
          <a:xfrm>
            <a:off x="3810000" y="5257800"/>
            <a:ext cx="2971800" cy="1600200"/>
          </a:xfrm>
        </p:spPr>
        <p:txBody>
          <a:bodyPr>
            <a:normAutofit/>
          </a:bodyPr>
          <a:lstStyle/>
          <a:p>
            <a:r>
              <a:rPr lang="en-US" sz="2500" dirty="0"/>
              <a:t>Undergraduates</a:t>
            </a:r>
          </a:p>
          <a:p>
            <a:pPr lvl="1"/>
            <a:r>
              <a:rPr lang="en-US" sz="2200" dirty="0"/>
              <a:t>Public Health Minors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half" idx="2"/>
          </p:nvPr>
        </p:nvSpPr>
        <p:spPr>
          <a:xfrm>
            <a:off x="6248400" y="5257800"/>
            <a:ext cx="2971800" cy="1600200"/>
          </a:xfrm>
        </p:spPr>
        <p:txBody>
          <a:bodyPr>
            <a:normAutofit fontScale="92500"/>
          </a:bodyPr>
          <a:lstStyle/>
          <a:p>
            <a:r>
              <a:rPr lang="en-US" sz="2703" dirty="0"/>
              <a:t>Graduate Students</a:t>
            </a:r>
          </a:p>
          <a:p>
            <a:pPr lvl="1"/>
            <a:r>
              <a:rPr lang="en-US" dirty="0"/>
              <a:t>Public Health and Health Care professionals</a:t>
            </a:r>
          </a:p>
        </p:txBody>
      </p:sp>
    </p:spTree>
    <p:extLst>
      <p:ext uri="{BB962C8B-B14F-4D97-AF65-F5344CB8AC3E}">
        <p14:creationId xmlns:p14="http://schemas.microsoft.com/office/powerpoint/2010/main" val="778186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Summer Institute in Biostatistics (SIBS)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752600"/>
            <a:ext cx="3810000" cy="4267200"/>
          </a:xfrm>
        </p:spPr>
        <p:txBody>
          <a:bodyPr>
            <a:normAutofit fontScale="92500"/>
          </a:bodyPr>
          <a:lstStyle/>
          <a:p>
            <a:r>
              <a:rPr lang="en-US" dirty="0"/>
              <a:t>Six-week full-time in-person summer program</a:t>
            </a:r>
          </a:p>
          <a:p>
            <a:r>
              <a:rPr lang="en-US" dirty="0"/>
              <a:t>SAS or R software</a:t>
            </a:r>
          </a:p>
          <a:p>
            <a:r>
              <a:rPr lang="en-US" dirty="0"/>
              <a:t>25 students, 2 TAs, 2 instructors</a:t>
            </a:r>
          </a:p>
          <a:p>
            <a:r>
              <a:rPr lang="en-US" dirty="0"/>
              <a:t>Undergraduates, mostly juniors, potentially interested in careers in biostatistics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2057400"/>
            <a:ext cx="5029200" cy="3343882"/>
          </a:xfrm>
        </p:spPr>
      </p:pic>
    </p:spTree>
    <p:extLst>
      <p:ext uri="{BB962C8B-B14F-4D97-AF65-F5344CB8AC3E}">
        <p14:creationId xmlns:p14="http://schemas.microsoft.com/office/powerpoint/2010/main" val="33678767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SIBS Island Projects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295400"/>
            <a:ext cx="2743200" cy="4654446"/>
          </a:xfrm>
        </p:spPr>
      </p:pic>
      <p:cxnSp>
        <p:nvCxnSpPr>
          <p:cNvPr id="7" name="Straight Arrow Connector 6"/>
          <p:cNvCxnSpPr/>
          <p:nvPr/>
        </p:nvCxnSpPr>
        <p:spPr bwMode="auto">
          <a:xfrm rot="10800000">
            <a:off x="2895600" y="2819400"/>
            <a:ext cx="685800" cy="1588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228600" y="1752600"/>
            <a:ext cx="3810000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A0019"/>
              </a:buClr>
              <a:buSzTx/>
              <a:buFontTx/>
              <a:buChar char="•"/>
              <a:tabLst/>
              <a:defRPr/>
            </a:pP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/>
              <a:ea typeface="+mn-ea"/>
              <a:cs typeface="Times New Roman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 bwMode="auto">
          <a:xfrm>
            <a:off x="3276600" y="1295400"/>
            <a:ext cx="53340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342900" indent="-342900" fontAlgn="base">
              <a:spcBef>
                <a:spcPct val="20000"/>
              </a:spcBef>
              <a:spcAft>
                <a:spcPts val="1200"/>
              </a:spcAft>
              <a:buClr>
                <a:srgbClr val="7A0019"/>
              </a:buClr>
              <a:buFontTx/>
              <a:buChar char="•"/>
            </a:pPr>
            <a:r>
              <a:rPr lang="en-US" sz="2800" dirty="0">
                <a:latin typeface="Times New Roman"/>
                <a:cs typeface="Times New Roman"/>
              </a:rPr>
              <a:t>Genetic Analysis of Summer's Pain (</a:t>
            </a:r>
            <a:r>
              <a:rPr lang="en-US" sz="2800" b="1" dirty="0">
                <a:latin typeface="Times New Roman"/>
                <a:cs typeface="Times New Roman"/>
              </a:rPr>
              <a:t>GASP</a:t>
            </a:r>
            <a:r>
              <a:rPr lang="en-US" sz="2800" dirty="0">
                <a:latin typeface="Times New Roman"/>
                <a:cs typeface="Times New Roman"/>
              </a:rPr>
              <a:t>)</a:t>
            </a:r>
          </a:p>
          <a:p>
            <a:pPr marL="342900" indent="-342900" fontAlgn="base">
              <a:spcBef>
                <a:spcPct val="20000"/>
              </a:spcBef>
              <a:spcAft>
                <a:spcPts val="1200"/>
              </a:spcAft>
              <a:buClr>
                <a:srgbClr val="7A0019"/>
              </a:buClr>
              <a:buFontTx/>
              <a:buChar char="•"/>
            </a:pPr>
            <a:r>
              <a:rPr lang="en-US" sz="2800" dirty="0">
                <a:latin typeface="Times New Roman"/>
                <a:cs typeface="Times New Roman"/>
              </a:rPr>
              <a:t>Comprehensive Analysis of Twilight Fever in Island Towns (</a:t>
            </a:r>
            <a:r>
              <a:rPr lang="en-US" sz="2800" b="1" dirty="0">
                <a:latin typeface="Times New Roman"/>
                <a:cs typeface="Times New Roman"/>
              </a:rPr>
              <a:t>CATFIT</a:t>
            </a:r>
            <a:r>
              <a:rPr lang="en-US" sz="2800" dirty="0">
                <a:latin typeface="Times New Roman"/>
                <a:cs typeface="Times New Roman"/>
              </a:rPr>
              <a:t>) </a:t>
            </a:r>
          </a:p>
          <a:p>
            <a:pPr marL="342900" indent="-342900" fontAlgn="base">
              <a:spcBef>
                <a:spcPct val="20000"/>
              </a:spcBef>
              <a:spcAft>
                <a:spcPts val="1200"/>
              </a:spcAft>
              <a:buClr>
                <a:srgbClr val="7A0019"/>
              </a:buClr>
              <a:buFontTx/>
              <a:buChar char="•"/>
            </a:pPr>
            <a:r>
              <a:rPr lang="en-US" sz="2800" dirty="0">
                <a:latin typeface="Times New Roman"/>
                <a:cs typeface="Times New Roman"/>
              </a:rPr>
              <a:t>Physical Ability from Coffee and Energy Drinks (</a:t>
            </a:r>
            <a:r>
              <a:rPr lang="en-US" sz="2800" b="1" dirty="0">
                <a:latin typeface="Times New Roman"/>
                <a:cs typeface="Times New Roman"/>
              </a:rPr>
              <a:t>PACED</a:t>
            </a:r>
            <a:r>
              <a:rPr lang="en-US" sz="2800" dirty="0">
                <a:latin typeface="Times New Roman"/>
                <a:cs typeface="Times New Roman"/>
              </a:rPr>
              <a:t>)</a:t>
            </a:r>
          </a:p>
          <a:p>
            <a:pPr marL="342900" indent="-342900" fontAlgn="base">
              <a:spcBef>
                <a:spcPct val="20000"/>
              </a:spcBef>
              <a:spcAft>
                <a:spcPts val="1200"/>
              </a:spcAft>
              <a:buClr>
                <a:srgbClr val="7A0019"/>
              </a:buClr>
              <a:buFontTx/>
              <a:buChar char="•"/>
            </a:pPr>
            <a:r>
              <a:rPr lang="en-US" sz="2800" dirty="0">
                <a:latin typeface="Times New Roman"/>
                <a:cs typeface="Times New Roman"/>
              </a:rPr>
              <a:t>Study and Analysis of Depression on Classical-Music Efficacy and Needle-Injected Serotonin (</a:t>
            </a:r>
            <a:r>
              <a:rPr lang="en-US" sz="2800" b="1" dirty="0">
                <a:latin typeface="Times New Roman"/>
                <a:cs typeface="Times New Roman"/>
              </a:rPr>
              <a:t>SAD OCEANS</a:t>
            </a:r>
            <a:r>
              <a:rPr lang="en-US" sz="2800" dirty="0">
                <a:latin typeface="Times New Roman"/>
                <a:cs typeface="Times New Roman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05879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8599" y="965559"/>
            <a:ext cx="9562194" cy="5587641"/>
          </a:xfrm>
          <a:prstGeom prst="rect">
            <a:avLst/>
          </a:prstGeom>
          <a:noFill/>
          <a:ln>
            <a:solidFill>
              <a:srgbClr val="333399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0" y="0"/>
            <a:ext cx="4114800" cy="1143000"/>
          </a:xfrm>
          <a:solidFill>
            <a:schemeClr val="tx1"/>
          </a:solidFill>
          <a:ln>
            <a:solidFill>
              <a:schemeClr val="accent2"/>
            </a:solidFill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2657299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Handouts…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The materials from this Materials Potluck can be can be found in this Google Drive folder:</a:t>
            </a:r>
          </a:p>
          <a:p>
            <a:pPr lvl="1"/>
            <a:r>
              <a:rPr lang="en-US" sz="2400" dirty="0">
                <a:hlinkClick r:id="rId3"/>
              </a:rPr>
              <a:t>https://tinyurl.com/StatChat-IslandProject</a:t>
            </a:r>
            <a:endParaRPr lang="en-US" sz="2400" dirty="0"/>
          </a:p>
          <a:p>
            <a:r>
              <a:rPr lang="en-US" dirty="0"/>
              <a:t>Contents:</a:t>
            </a:r>
          </a:p>
          <a:p>
            <a:pPr lvl="1"/>
            <a:r>
              <a:rPr lang="en-US" sz="2400" dirty="0"/>
              <a:t>These slides</a:t>
            </a:r>
          </a:p>
          <a:p>
            <a:pPr lvl="1"/>
            <a:r>
              <a:rPr lang="en-US" sz="2400" dirty="0"/>
              <a:t>The </a:t>
            </a:r>
            <a:r>
              <a:rPr lang="en-US" sz="2400" i="1" dirty="0"/>
              <a:t>Islands Exploration Activity </a:t>
            </a:r>
            <a:r>
              <a:rPr lang="en-US" sz="2400" dirty="0"/>
              <a:t>worksheet</a:t>
            </a:r>
          </a:p>
          <a:p>
            <a:pPr lvl="1"/>
            <a:r>
              <a:rPr lang="en-US" sz="2400" dirty="0"/>
              <a:t>An Overview of the Islands Project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152400"/>
            <a:ext cx="7772400" cy="1143000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648200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American Statistical Association (2016). </a:t>
            </a:r>
            <a:r>
              <a:rPr lang="en-US" i="1" dirty="0"/>
              <a:t>Guidelines for assessment and instruction in statistics education (GAISE) college report 2016.</a:t>
            </a:r>
            <a:r>
              <a:rPr lang="en-US" dirty="0"/>
              <a:t> The American Statistical Association (ASA). Retrieved November 23, 2016 from </a:t>
            </a:r>
            <a:r>
              <a:rPr lang="en-US" dirty="0" err="1"/>
              <a:t>http://www.amstat.org/asa/files/pdfs/GAISE/GaiseCollege_Full.pdf.</a:t>
            </a:r>
            <a:endParaRPr lang="en-US" dirty="0"/>
          </a:p>
          <a:p>
            <a:endParaRPr lang="en-US" dirty="0"/>
          </a:p>
          <a:p>
            <a:r>
              <a:rPr lang="en-US" dirty="0"/>
              <a:t>Bulmer, M., &amp; </a:t>
            </a:r>
            <a:r>
              <a:rPr lang="en-US" dirty="0" err="1"/>
              <a:t>Haladyn</a:t>
            </a:r>
            <a:r>
              <a:rPr lang="en-US" dirty="0"/>
              <a:t>, J.K. (2011). Life on an Island.: A simulated population to support student projects in statistics. </a:t>
            </a:r>
            <a:r>
              <a:rPr lang="en-US" i="1" dirty="0"/>
              <a:t>Technology Innovations in Statistics Education, 5</a:t>
            </a:r>
            <a:r>
              <a:rPr lang="en-US" dirty="0"/>
              <a:t>(1). 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Schulz, K.F., Altman, D.G., &amp; </a:t>
            </a:r>
            <a:r>
              <a:rPr lang="en-US" dirty="0" err="1"/>
              <a:t>Moher</a:t>
            </a:r>
            <a:r>
              <a:rPr lang="en-US" dirty="0"/>
              <a:t>, D, for the CONSORT Group (2010). CONSORT 2010 Statement: Updated Guidelines for Reporting Parallel Group </a:t>
            </a:r>
            <a:r>
              <a:rPr lang="en-US" dirty="0" err="1"/>
              <a:t>Randomised</a:t>
            </a:r>
            <a:r>
              <a:rPr lang="en-US" dirty="0"/>
              <a:t> Trials. </a:t>
            </a:r>
            <a:r>
              <a:rPr lang="en-US" i="1" dirty="0" err="1"/>
              <a:t>PLoS</a:t>
            </a:r>
            <a:r>
              <a:rPr lang="en-US" i="1" dirty="0"/>
              <a:t> Med, </a:t>
            </a:r>
            <a:r>
              <a:rPr lang="en-US" dirty="0"/>
              <a:t>7(3): e1000251.</a:t>
            </a:r>
          </a:p>
          <a:p>
            <a:endParaRPr lang="en-US" dirty="0"/>
          </a:p>
          <a:p>
            <a:r>
              <a:rPr lang="en-US" dirty="0"/>
              <a:t>von Elm, E., Altman, D.G., Egger, M., </a:t>
            </a:r>
            <a:r>
              <a:rPr lang="en-US" dirty="0" err="1"/>
              <a:t>Pocock</a:t>
            </a:r>
            <a:r>
              <a:rPr lang="en-US" dirty="0"/>
              <a:t>, S.J., </a:t>
            </a:r>
            <a:r>
              <a:rPr lang="en-US" dirty="0" err="1"/>
              <a:t>Gøtzsche</a:t>
            </a:r>
            <a:r>
              <a:rPr lang="en-US" dirty="0"/>
              <a:t>, P.C., </a:t>
            </a:r>
            <a:r>
              <a:rPr lang="en-US" dirty="0" err="1"/>
              <a:t>Vandenbroucke</a:t>
            </a:r>
            <a:r>
              <a:rPr lang="en-US" dirty="0"/>
              <a:t>, J.P., et al. (2007). The Strengthening the Reporting of Observational Studies in Epidemiology (STROBE) Statement: Guidelines for Reporting Observational Studies. </a:t>
            </a:r>
            <a:r>
              <a:rPr lang="en-US" i="1" dirty="0" err="1"/>
              <a:t>PLoS</a:t>
            </a:r>
            <a:r>
              <a:rPr lang="en-US" i="1" dirty="0"/>
              <a:t> Med, </a:t>
            </a:r>
            <a:r>
              <a:rPr lang="en-US" dirty="0"/>
              <a:t>4(10): e296. </a:t>
            </a:r>
          </a:p>
        </p:txBody>
      </p:sp>
    </p:spTree>
    <p:extLst>
      <p:ext uri="{BB962C8B-B14F-4D97-AF65-F5344CB8AC3E}">
        <p14:creationId xmlns:p14="http://schemas.microsoft.com/office/powerpoint/2010/main" val="555744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GAISE College Report 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676400"/>
            <a:ext cx="8534400" cy="4191000"/>
          </a:xfrm>
        </p:spPr>
        <p:txBody>
          <a:bodyPr>
            <a:normAutofit/>
          </a:bodyPr>
          <a:lstStyle/>
          <a:p>
            <a:pPr marL="514350" indent="-514350">
              <a:spcAft>
                <a:spcPts val="1200"/>
              </a:spcAft>
              <a:buAutoNum type="arabicPeriod"/>
            </a:pPr>
            <a:r>
              <a:rPr lang="en-US" dirty="0"/>
              <a:t>Teach statistical thinking.</a:t>
            </a:r>
          </a:p>
          <a:p>
            <a:pPr marL="914400" lvl="1" indent="-514350">
              <a:spcAft>
                <a:spcPts val="1200"/>
              </a:spcAft>
              <a:buFont typeface="Wingdings" charset="2"/>
              <a:buChar char="§"/>
            </a:pPr>
            <a:r>
              <a:rPr lang="en-US" dirty="0"/>
              <a:t>Teach statistics as an investigative process of problem-solving and decision-making.</a:t>
            </a:r>
          </a:p>
          <a:p>
            <a:pPr marL="914400" lvl="1" indent="-514350">
              <a:spcAft>
                <a:spcPts val="1200"/>
              </a:spcAft>
              <a:buFont typeface="Wingdings" charset="2"/>
              <a:buChar char="§"/>
            </a:pPr>
            <a:r>
              <a:rPr lang="en-US" dirty="0"/>
              <a:t>Give students experience with multivariable thinking.</a:t>
            </a:r>
          </a:p>
          <a:p>
            <a:pPr marL="514350" indent="-514350">
              <a:spcAft>
                <a:spcPts val="1200"/>
              </a:spcAft>
              <a:buFont typeface="+mj-lt"/>
              <a:buAutoNum type="arabicPeriod" startAt="3"/>
            </a:pPr>
            <a:r>
              <a:rPr lang="en-US" dirty="0"/>
              <a:t>Integrate real data with a context and purpose.</a:t>
            </a:r>
          </a:p>
          <a:p>
            <a:pPr marL="514350" indent="-514350">
              <a:spcAft>
                <a:spcPts val="1200"/>
              </a:spcAft>
              <a:buFont typeface="+mj-lt"/>
              <a:buAutoNum type="arabicPeriod" startAt="3"/>
            </a:pPr>
            <a:r>
              <a:rPr lang="en-US" dirty="0"/>
              <a:t>Foster active learning.</a:t>
            </a:r>
          </a:p>
          <a:p>
            <a:pPr marL="514350" indent="-514350">
              <a:spcAft>
                <a:spcPts val="1200"/>
              </a:spcAft>
              <a:buFont typeface="+mj-lt"/>
              <a:buAutoNum type="arabicPeriod" startAt="3"/>
            </a:pPr>
            <a:r>
              <a:rPr lang="en-US" dirty="0">
                <a:solidFill>
                  <a:srgbClr val="000000"/>
                </a:solidFill>
              </a:rPr>
              <a:t>Use technology </a:t>
            </a:r>
            <a:r>
              <a:rPr lang="en-US" dirty="0"/>
              <a:t>to explore concepts and analyze data.</a:t>
            </a:r>
          </a:p>
        </p:txBody>
      </p:sp>
    </p:spTree>
    <p:extLst>
      <p:ext uri="{BB962C8B-B14F-4D97-AF65-F5344CB8AC3E}">
        <p14:creationId xmlns:p14="http://schemas.microsoft.com/office/powerpoint/2010/main" val="2705379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47800"/>
            <a:ext cx="9144000" cy="1905000"/>
          </a:xfrm>
          <a:ln>
            <a:noFill/>
          </a:ln>
        </p:spPr>
        <p:txBody>
          <a:bodyPr/>
          <a:lstStyle/>
          <a:p>
            <a:pPr>
              <a:spcAft>
                <a:spcPts val="1800"/>
              </a:spcAft>
            </a:pPr>
            <a:r>
              <a:rPr lang="en-US" dirty="0"/>
              <a:t>Time to put on your </a:t>
            </a:r>
            <a:r>
              <a:rPr lang="en-US" b="1" dirty="0"/>
              <a:t>student hat</a:t>
            </a:r>
            <a:r>
              <a:rPr lang="en-US" dirty="0"/>
              <a:t>!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800600" y="2590800"/>
            <a:ext cx="4800600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ts val="1800"/>
              </a:spcAft>
              <a:buClr>
                <a:srgbClr val="7A0019"/>
              </a:buClr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“Fly” </a:t>
            </a: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to the Islands via: </a:t>
            </a:r>
          </a:p>
        </p:txBody>
      </p:sp>
      <p:sp>
        <p:nvSpPr>
          <p:cNvPr id="8" name="Cloud 7"/>
          <p:cNvSpPr/>
          <p:nvPr/>
        </p:nvSpPr>
        <p:spPr bwMode="auto">
          <a:xfrm>
            <a:off x="6324600" y="1295400"/>
            <a:ext cx="2514600" cy="1371600"/>
          </a:xfrm>
          <a:prstGeom prst="cloud">
            <a:avLst/>
          </a:prstGeom>
          <a:solidFill>
            <a:schemeClr val="bg1">
              <a:alpha val="41000"/>
            </a:schemeClr>
          </a:solidFill>
          <a:ln w="9525" cap="flat" cmpd="sng" algn="ctr">
            <a:solidFill>
              <a:srgbClr val="2E608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sp>
        <p:nvSpPr>
          <p:cNvPr id="10" name="Cloud 9"/>
          <p:cNvSpPr/>
          <p:nvPr/>
        </p:nvSpPr>
        <p:spPr bwMode="auto">
          <a:xfrm>
            <a:off x="-304800" y="0"/>
            <a:ext cx="1981200" cy="1219200"/>
          </a:xfrm>
          <a:prstGeom prst="cloud">
            <a:avLst/>
          </a:prstGeom>
          <a:solidFill>
            <a:schemeClr val="bg1">
              <a:alpha val="41000"/>
            </a:schemeClr>
          </a:solidFill>
          <a:ln w="9525" cap="flat" cmpd="sng" algn="ctr">
            <a:solidFill>
              <a:srgbClr val="2E608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sp>
        <p:nvSpPr>
          <p:cNvPr id="11" name="Cloud 10"/>
          <p:cNvSpPr/>
          <p:nvPr/>
        </p:nvSpPr>
        <p:spPr bwMode="auto">
          <a:xfrm>
            <a:off x="3810000" y="5486400"/>
            <a:ext cx="2286000" cy="1143000"/>
          </a:xfrm>
          <a:prstGeom prst="cloud">
            <a:avLst/>
          </a:prstGeom>
          <a:solidFill>
            <a:schemeClr val="bg1">
              <a:alpha val="41000"/>
            </a:schemeClr>
          </a:solidFill>
          <a:ln w="9525" cap="flat" cmpd="sng" algn="ctr">
            <a:solidFill>
              <a:srgbClr val="2E608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sp>
        <p:nvSpPr>
          <p:cNvPr id="9" name="Cloud 8"/>
          <p:cNvSpPr/>
          <p:nvPr/>
        </p:nvSpPr>
        <p:spPr bwMode="auto">
          <a:xfrm>
            <a:off x="-914400" y="4343400"/>
            <a:ext cx="2590800" cy="1219200"/>
          </a:xfrm>
          <a:prstGeom prst="cloud">
            <a:avLst/>
          </a:prstGeom>
          <a:solidFill>
            <a:schemeClr val="bg1">
              <a:alpha val="41000"/>
            </a:schemeClr>
          </a:solidFill>
          <a:ln w="9525" cap="flat" cmpd="sng" algn="ctr">
            <a:solidFill>
              <a:srgbClr val="2E608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Islands Exploration Activity</a:t>
            </a:r>
          </a:p>
        </p:txBody>
      </p:sp>
      <p:sp>
        <p:nvSpPr>
          <p:cNvPr id="12" name="Cloud 11"/>
          <p:cNvSpPr/>
          <p:nvPr/>
        </p:nvSpPr>
        <p:spPr bwMode="auto">
          <a:xfrm>
            <a:off x="6629400" y="4724400"/>
            <a:ext cx="2514600" cy="1371600"/>
          </a:xfrm>
          <a:prstGeom prst="cloud">
            <a:avLst/>
          </a:prstGeom>
          <a:solidFill>
            <a:schemeClr val="bg1">
              <a:alpha val="41000"/>
            </a:schemeClr>
          </a:solidFill>
          <a:ln w="9525" cap="flat" cmpd="sng" algn="ctr">
            <a:solidFill>
              <a:srgbClr val="2E608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sp>
        <p:nvSpPr>
          <p:cNvPr id="7" name="Cloud 6"/>
          <p:cNvSpPr/>
          <p:nvPr/>
        </p:nvSpPr>
        <p:spPr bwMode="auto">
          <a:xfrm>
            <a:off x="4267200" y="3276600"/>
            <a:ext cx="5943600" cy="1828800"/>
          </a:xfrm>
          <a:prstGeom prst="cloud">
            <a:avLst/>
          </a:prstGeom>
          <a:solidFill>
            <a:schemeClr val="bg1"/>
          </a:solidFill>
          <a:ln w="9525" cap="flat" cmpd="sng" algn="ctr">
            <a:solidFill>
              <a:srgbClr val="2E608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600" b="1" kern="0" dirty="0" err="1">
                <a:solidFill>
                  <a:schemeClr val="accent6"/>
                </a:solidFill>
                <a:latin typeface="Times New Roman"/>
                <a:cs typeface="Times New Roman"/>
              </a:rPr>
              <a:t>theislands.umn.edu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rcRect t="1115"/>
          <a:stretch>
            <a:fillRect/>
          </a:stretch>
        </p:blipFill>
        <p:spPr>
          <a:xfrm>
            <a:off x="434316" y="2257360"/>
            <a:ext cx="4366284" cy="42196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98989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Islands Exploration Wrap-Up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US" dirty="0">
                <a:solidFill>
                  <a:srgbClr val="000000"/>
                </a:solidFill>
              </a:rPr>
              <a:t>Share what you found interesting about the Islanders or Islands.</a:t>
            </a:r>
          </a:p>
        </p:txBody>
      </p:sp>
    </p:spTree>
    <p:extLst>
      <p:ext uri="{BB962C8B-B14F-4D97-AF65-F5344CB8AC3E}">
        <p14:creationId xmlns:p14="http://schemas.microsoft.com/office/powerpoint/2010/main" val="1082190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85800" y="1371600"/>
            <a:ext cx="7772400" cy="1143000"/>
          </a:xfrm>
        </p:spPr>
        <p:txBody>
          <a:bodyPr/>
          <a:lstStyle/>
          <a:p>
            <a:r>
              <a:rPr lang="en-US" dirty="0"/>
              <a:t>Examples of Teaching with the Islands</a:t>
            </a:r>
          </a:p>
        </p:txBody>
      </p:sp>
    </p:spTree>
    <p:extLst>
      <p:ext uri="{BB962C8B-B14F-4D97-AF65-F5344CB8AC3E}">
        <p14:creationId xmlns:p14="http://schemas.microsoft.com/office/powerpoint/2010/main" val="362109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FBD24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Biostatistical</a:t>
            </a:r>
            <a:r>
              <a:rPr lang="en-US" dirty="0"/>
              <a:t> Literacy</a:t>
            </a:r>
            <a:br>
              <a:rPr lang="en-US" dirty="0"/>
            </a:br>
            <a:r>
              <a:rPr lang="en-US" sz="3200" dirty="0" err="1"/>
              <a:t>PubH</a:t>
            </a:r>
            <a:r>
              <a:rPr lang="en-US" sz="3200" dirty="0"/>
              <a:t> 6414 (UMN)</a:t>
            </a:r>
          </a:p>
        </p:txBody>
      </p:sp>
      <p:sp>
        <p:nvSpPr>
          <p:cNvPr id="4" name="Folded Corner 3"/>
          <p:cNvSpPr/>
          <p:nvPr/>
        </p:nvSpPr>
        <p:spPr bwMode="auto">
          <a:xfrm>
            <a:off x="762000" y="1676400"/>
            <a:ext cx="2514600" cy="533400"/>
          </a:xfrm>
          <a:prstGeom prst="foldedCorner">
            <a:avLst/>
          </a:prstGeom>
          <a:solidFill>
            <a:srgbClr val="8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1" dirty="0">
                <a:solidFill>
                  <a:schemeClr val="bg1"/>
                </a:solidFill>
                <a:latin typeface="Arial" charset="0"/>
                <a:ea typeface="ＭＳ Ｐゴシック" pitchFamily="16" charset="-128"/>
              </a:rPr>
              <a:t>Class Format:</a:t>
            </a:r>
            <a:endParaRPr kumimoji="0" lang="en-US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sp>
        <p:nvSpPr>
          <p:cNvPr id="5" name="Folded Corner 4"/>
          <p:cNvSpPr/>
          <p:nvPr/>
        </p:nvSpPr>
        <p:spPr bwMode="auto">
          <a:xfrm>
            <a:off x="5334000" y="1676400"/>
            <a:ext cx="2514600" cy="838200"/>
          </a:xfrm>
          <a:prstGeom prst="foldedCorner">
            <a:avLst/>
          </a:prstGeom>
          <a:solidFill>
            <a:srgbClr val="8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1" dirty="0">
                <a:solidFill>
                  <a:srgbClr val="FFFFFF"/>
                </a:solidFill>
                <a:latin typeface="Arial" charset="0"/>
                <a:ea typeface="ＭＳ Ｐゴシック" pitchFamily="16" charset="-128"/>
              </a:rPr>
              <a:t>Pedagogical Approach</a:t>
            </a:r>
            <a:endParaRPr kumimoji="0" lang="en-US" sz="24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sp>
        <p:nvSpPr>
          <p:cNvPr id="6" name="Folded Corner 5"/>
          <p:cNvSpPr/>
          <p:nvPr/>
        </p:nvSpPr>
        <p:spPr bwMode="auto">
          <a:xfrm>
            <a:off x="685800" y="4343400"/>
            <a:ext cx="2514600" cy="533400"/>
          </a:xfrm>
          <a:prstGeom prst="foldedCorner">
            <a:avLst/>
          </a:prstGeom>
          <a:solidFill>
            <a:srgbClr val="8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1" dirty="0">
                <a:solidFill>
                  <a:srgbClr val="FFFFFF"/>
                </a:solidFill>
                <a:latin typeface="Arial" charset="0"/>
                <a:ea typeface="ＭＳ Ｐゴシック" pitchFamily="16" charset="-128"/>
              </a:rPr>
              <a:t>Class Size:</a:t>
            </a:r>
            <a:endParaRPr kumimoji="0" lang="en-US" sz="24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sp>
        <p:nvSpPr>
          <p:cNvPr id="8" name="Folded Corner 7"/>
          <p:cNvSpPr/>
          <p:nvPr/>
        </p:nvSpPr>
        <p:spPr bwMode="auto">
          <a:xfrm>
            <a:off x="5334000" y="4343400"/>
            <a:ext cx="2514600" cy="914400"/>
          </a:xfrm>
          <a:prstGeom prst="foldedCorner">
            <a:avLst/>
          </a:prstGeom>
          <a:solidFill>
            <a:srgbClr val="8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1" dirty="0">
                <a:solidFill>
                  <a:srgbClr val="FFFFFF"/>
                </a:solidFill>
                <a:latin typeface="Arial" charset="0"/>
                <a:ea typeface="ＭＳ Ｐゴシック" pitchFamily="16" charset="-128"/>
              </a:rPr>
              <a:t>Student Background </a:t>
            </a:r>
            <a:endParaRPr kumimoji="0" lang="en-US" sz="24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charset="0"/>
              <a:ea typeface="ＭＳ Ｐゴシック" pitchFamily="16" charset="-128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2667000"/>
            <a:ext cx="1447800" cy="14478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2590800"/>
            <a:ext cx="1140619" cy="1524000"/>
          </a:xfrm>
          <a:prstGeom prst="rect">
            <a:avLst/>
          </a:prstGeom>
        </p:spPr>
      </p:pic>
      <p:sp>
        <p:nvSpPr>
          <p:cNvPr id="11" name="Content Placeholder 3"/>
          <p:cNvSpPr>
            <a:spLocks noGrp="1"/>
          </p:cNvSpPr>
          <p:nvPr>
            <p:ph sz="half" idx="2"/>
          </p:nvPr>
        </p:nvSpPr>
        <p:spPr>
          <a:xfrm>
            <a:off x="228600" y="2133600"/>
            <a:ext cx="3657600" cy="20574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In-person          Online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		       &amp;</a:t>
            </a:r>
          </a:p>
        </p:txBody>
      </p:sp>
      <p:sp>
        <p:nvSpPr>
          <p:cNvPr id="13" name="Oval 12"/>
          <p:cNvSpPr/>
          <p:nvPr/>
        </p:nvSpPr>
        <p:spPr bwMode="auto">
          <a:xfrm>
            <a:off x="381000" y="5181600"/>
            <a:ext cx="762000" cy="762000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/>
                <a:ea typeface="ＭＳ Ｐゴシック" pitchFamily="16" charset="-128"/>
                <a:cs typeface="Times New Roman"/>
              </a:rPr>
              <a:t>20</a:t>
            </a:r>
          </a:p>
        </p:txBody>
      </p:sp>
      <p:sp>
        <p:nvSpPr>
          <p:cNvPr id="14" name="Oval 13"/>
          <p:cNvSpPr/>
          <p:nvPr/>
        </p:nvSpPr>
        <p:spPr bwMode="auto">
          <a:xfrm>
            <a:off x="2057400" y="4876800"/>
            <a:ext cx="1447800" cy="1295400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/>
                <a:ea typeface="ＭＳ Ｐゴシック" pitchFamily="16" charset="-128"/>
                <a:cs typeface="Times New Roman"/>
              </a:rPr>
              <a:t>80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2"/>
          </p:nvPr>
        </p:nvSpPr>
        <p:spPr>
          <a:xfrm>
            <a:off x="381000" y="5334000"/>
            <a:ext cx="2971800" cy="1219200"/>
          </a:xfrm>
        </p:spPr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dirty="0"/>
              <a:t>		 to</a:t>
            </a:r>
          </a:p>
          <a:p>
            <a:pPr>
              <a:buNone/>
            </a:pPr>
            <a:r>
              <a:rPr lang="en-US" dirty="0"/>
              <a:t> 		   </a:t>
            </a:r>
          </a:p>
          <a:p>
            <a:pPr>
              <a:buNone/>
            </a:pPr>
            <a:r>
              <a:rPr lang="en-US" dirty="0"/>
              <a:t>        Students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rcRect l="2880" r="40320"/>
          <a:stretch>
            <a:fillRect/>
          </a:stretch>
        </p:blipFill>
        <p:spPr>
          <a:xfrm>
            <a:off x="5308472" y="2590800"/>
            <a:ext cx="2616327" cy="1681266"/>
          </a:xfrm>
          <a:prstGeom prst="rect">
            <a:avLst/>
          </a:prstGeom>
        </p:spPr>
      </p:pic>
      <p:sp>
        <p:nvSpPr>
          <p:cNvPr id="18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5257800"/>
            <a:ext cx="2971800" cy="16002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Public Health graduate students</a:t>
            </a:r>
          </a:p>
          <a:p>
            <a:r>
              <a:rPr lang="en-US" dirty="0"/>
              <a:t>Physicians </a:t>
            </a:r>
          </a:p>
          <a:p>
            <a:r>
              <a:rPr lang="en-US" dirty="0"/>
              <a:t>Dentists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half" idx="2"/>
          </p:nvPr>
        </p:nvSpPr>
        <p:spPr>
          <a:xfrm>
            <a:off x="6781800" y="5181600"/>
            <a:ext cx="2971800" cy="1600200"/>
          </a:xfrm>
        </p:spPr>
        <p:txBody>
          <a:bodyPr>
            <a:normAutofit/>
          </a:bodyPr>
          <a:lstStyle/>
          <a:p>
            <a:r>
              <a:rPr lang="en-US" dirty="0"/>
              <a:t>Nurses</a:t>
            </a:r>
          </a:p>
          <a:p>
            <a:r>
              <a:rPr lang="en-US" dirty="0"/>
              <a:t>Veterinarians</a:t>
            </a:r>
          </a:p>
          <a:p>
            <a:r>
              <a:rPr lang="en-US" dirty="0"/>
              <a:t>Pharmacists</a:t>
            </a:r>
          </a:p>
        </p:txBody>
      </p:sp>
    </p:spTree>
    <p:extLst>
      <p:ext uri="{BB962C8B-B14F-4D97-AF65-F5344CB8AC3E}">
        <p14:creationId xmlns:p14="http://schemas.microsoft.com/office/powerpoint/2010/main" val="778186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Islands Project Overview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524000"/>
            <a:ext cx="7772400" cy="45720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Students work in </a:t>
            </a:r>
            <a:r>
              <a:rPr lang="en-US" u="sng" dirty="0"/>
              <a:t>groups</a:t>
            </a:r>
            <a:r>
              <a:rPr lang="en-US" dirty="0"/>
              <a:t> to </a:t>
            </a:r>
            <a:r>
              <a:rPr lang="en-US" b="1" dirty="0"/>
              <a:t>design</a:t>
            </a:r>
            <a:r>
              <a:rPr lang="en-US" dirty="0"/>
              <a:t>, </a:t>
            </a:r>
            <a:r>
              <a:rPr lang="en-US" b="1" dirty="0"/>
              <a:t>conduct</a:t>
            </a:r>
            <a:r>
              <a:rPr lang="en-US" dirty="0"/>
              <a:t>, and </a:t>
            </a:r>
            <a:r>
              <a:rPr lang="en-US" b="1" dirty="0"/>
              <a:t>analyze</a:t>
            </a:r>
            <a:r>
              <a:rPr lang="en-US" dirty="0"/>
              <a:t> results of a study using the Islands.</a:t>
            </a:r>
          </a:p>
          <a:p>
            <a:pPr lvl="1"/>
            <a:r>
              <a:rPr lang="en-US" dirty="0"/>
              <a:t>Groups of ~2 to 6 students.</a:t>
            </a:r>
          </a:p>
          <a:p>
            <a:pPr lvl="1"/>
            <a:r>
              <a:rPr lang="en-US" dirty="0"/>
              <a:t>TAs serve as statistical consultants.</a:t>
            </a:r>
          </a:p>
          <a:p>
            <a:r>
              <a:rPr lang="en-US" dirty="0"/>
              <a:t>Students present their findings in a </a:t>
            </a:r>
            <a:r>
              <a:rPr lang="en-US" b="1" dirty="0"/>
              <a:t>poster session </a:t>
            </a:r>
            <a:r>
              <a:rPr lang="en-US" dirty="0"/>
              <a:t>at the end of the course.</a:t>
            </a:r>
          </a:p>
          <a:p>
            <a:r>
              <a:rPr lang="en-US" dirty="0"/>
              <a:t>Guidelines for reporting used: </a:t>
            </a:r>
          </a:p>
          <a:p>
            <a:pPr lvl="1"/>
            <a:r>
              <a:rPr lang="en-US" dirty="0"/>
              <a:t>CONSORT (RCTs) </a:t>
            </a:r>
          </a:p>
          <a:p>
            <a:pPr lvl="1"/>
            <a:r>
              <a:rPr lang="en-US" dirty="0"/>
              <a:t>STROBE (observational studies)</a:t>
            </a:r>
          </a:p>
        </p:txBody>
      </p:sp>
    </p:spTree>
    <p:extLst>
      <p:ext uri="{BB962C8B-B14F-4D97-AF65-F5344CB8AC3E}">
        <p14:creationId xmlns:p14="http://schemas.microsoft.com/office/powerpoint/2010/main" val="3303478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</a:t>
            </a:r>
            <a:r>
              <a:rPr lang="en-US" dirty="0">
                <a:solidFill>
                  <a:srgbClr val="800000"/>
                </a:solidFill>
              </a:rPr>
              <a:t>ng Online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0"/>
            <a:ext cx="3810000" cy="4267200"/>
          </a:xfrm>
        </p:spPr>
        <p:txBody>
          <a:bodyPr>
            <a:normAutofit fontScale="92500"/>
          </a:bodyPr>
          <a:lstStyle/>
          <a:p>
            <a:r>
              <a:rPr lang="en-US" dirty="0"/>
              <a:t>Groups collaborate using various tools:</a:t>
            </a:r>
          </a:p>
          <a:p>
            <a:pPr lvl="1"/>
            <a:r>
              <a:rPr lang="en-US" dirty="0"/>
              <a:t>Google Hangouts, Skype, FaceTime, etc.</a:t>
            </a:r>
          </a:p>
          <a:p>
            <a:pPr lvl="1"/>
            <a:r>
              <a:rPr lang="en-US" dirty="0"/>
              <a:t>Google Drive, </a:t>
            </a:r>
            <a:r>
              <a:rPr lang="en-US" dirty="0" err="1"/>
              <a:t>DropBox</a:t>
            </a:r>
            <a:endParaRPr lang="en-US" dirty="0"/>
          </a:p>
          <a:p>
            <a:pPr lvl="1"/>
            <a:r>
              <a:rPr lang="en-US" dirty="0"/>
              <a:t>Moodle chat rooms</a:t>
            </a:r>
          </a:p>
          <a:p>
            <a:pPr lvl="1"/>
            <a:r>
              <a:rPr lang="en-US" dirty="0"/>
              <a:t>Phone, Text, Email</a:t>
            </a:r>
          </a:p>
          <a:p>
            <a:r>
              <a:rPr lang="en-US" dirty="0"/>
              <a:t>Works best if groups meet weekly (e.g., in-person lab)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4267200"/>
            <a:ext cx="2927958" cy="1756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 descr="C:\Users\brea00222\Desktop\facetim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1371600"/>
            <a:ext cx="2990850" cy="2243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1981004"/>
            <a:ext cx="1810003" cy="2810267"/>
          </a:xfrm>
        </p:spPr>
      </p:pic>
    </p:spTree>
    <p:extLst>
      <p:ext uri="{BB962C8B-B14F-4D97-AF65-F5344CB8AC3E}">
        <p14:creationId xmlns:p14="http://schemas.microsoft.com/office/powerpoint/2010/main" val="3414459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0"/>
            <a:ext cx="1752600" cy="3437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7010400" cy="1143000"/>
          </a:xfrm>
        </p:spPr>
        <p:txBody>
          <a:bodyPr/>
          <a:lstStyle/>
          <a:p>
            <a:r>
              <a:rPr lang="en-US" sz="4000" dirty="0"/>
              <a:t>Island Study Project</a:t>
            </a:r>
            <a:br>
              <a:rPr lang="en-US" sz="4000" dirty="0"/>
            </a:br>
            <a:r>
              <a:rPr lang="en-US" sz="4000" dirty="0"/>
              <a:t>Examples 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7086600" cy="4876800"/>
          </a:xfrm>
        </p:spPr>
        <p:txBody>
          <a:bodyPr>
            <a:noAutofit/>
          </a:bodyPr>
          <a:lstStyle/>
          <a:p>
            <a:pPr>
              <a:spcAft>
                <a:spcPts val="1200"/>
              </a:spcAft>
            </a:pPr>
            <a:r>
              <a:rPr lang="en-US" sz="2200" dirty="0"/>
              <a:t>Effects of Methamphetamine on Cognitive Function in Young Adults</a:t>
            </a:r>
          </a:p>
          <a:p>
            <a:pPr>
              <a:spcAft>
                <a:spcPts val="1200"/>
              </a:spcAft>
            </a:pPr>
            <a:r>
              <a:rPr lang="en-US" sz="2200" b="1" dirty="0"/>
              <a:t>RE-WINE</a:t>
            </a:r>
            <a:r>
              <a:rPr lang="en-US" sz="2200" dirty="0"/>
              <a:t>:  The Effect of Red Wine on Serotonin Release</a:t>
            </a:r>
          </a:p>
          <a:p>
            <a:pPr>
              <a:spcAft>
                <a:spcPts val="1200"/>
              </a:spcAft>
            </a:pPr>
            <a:r>
              <a:rPr lang="en-US" sz="2200" b="1" dirty="0"/>
              <a:t>YIKES! </a:t>
            </a:r>
            <a:r>
              <a:rPr lang="en-US" sz="2200" dirty="0"/>
              <a:t>Youth Islander Knowledge Enhancement Study [Effect of </a:t>
            </a:r>
            <a:r>
              <a:rPr lang="en-US" sz="2200" dirty="0" err="1"/>
              <a:t>Dextroamphetamine</a:t>
            </a:r>
            <a:r>
              <a:rPr lang="en-US" sz="2200" dirty="0"/>
              <a:t> on Arithmetic Performance]</a:t>
            </a:r>
          </a:p>
          <a:p>
            <a:pPr>
              <a:spcAft>
                <a:spcPts val="1200"/>
              </a:spcAft>
            </a:pPr>
            <a:r>
              <a:rPr lang="en-US" sz="2200" dirty="0"/>
              <a:t>Effects of Smoking on Pulmonary Functioning and Exercise Tolerance</a:t>
            </a:r>
          </a:p>
          <a:p>
            <a:pPr>
              <a:spcAft>
                <a:spcPts val="1200"/>
              </a:spcAft>
            </a:pPr>
            <a:r>
              <a:rPr lang="en-US" sz="2200" dirty="0"/>
              <a:t>The </a:t>
            </a:r>
            <a:r>
              <a:rPr lang="en-US" sz="2200" b="1" dirty="0"/>
              <a:t>DREAM</a:t>
            </a:r>
            <a:r>
              <a:rPr lang="en-US" sz="2200" dirty="0"/>
              <a:t> Study: The Effect of Different Exercise Assignments on Melatonin </a:t>
            </a:r>
          </a:p>
        </p:txBody>
      </p:sp>
      <p:cxnSp>
        <p:nvCxnSpPr>
          <p:cNvPr id="5" name="Straight Arrow Connector 4"/>
          <p:cNvCxnSpPr/>
          <p:nvPr/>
        </p:nvCxnSpPr>
        <p:spPr bwMode="auto">
          <a:xfrm flipV="1">
            <a:off x="5867400" y="1981200"/>
            <a:ext cx="1143000" cy="381000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3581399"/>
            <a:ext cx="1754158" cy="24091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Straight Arrow Connector 6"/>
          <p:cNvCxnSpPr/>
          <p:nvPr/>
        </p:nvCxnSpPr>
        <p:spPr bwMode="auto">
          <a:xfrm>
            <a:off x="5334000" y="3886200"/>
            <a:ext cx="1676400" cy="762000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073426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7.0&quot;&gt;&lt;object type=&quot;1&quot; unique_id=&quot;10001&quot;&gt;&lt;object type=&quot;8&quot; unique_id=&quot;10002&quot;&gt;&lt;/object&gt;&lt;object type=&quot;2&quot; unique_id=&quot;10003&quot;&gt;&lt;object type=&quot;3&quot; unique_id=&quot;10004&quot;&gt;&lt;property id=&quot;20148&quot; value=&quot;5&quot;/&gt;&lt;property id=&quot;20300&quot; value=&quot;Slide 1 - &amp;quot;Engaging Students with Biostatistics by Conducting Clinical Trials on The Island&amp;quot;&quot;/&gt;&lt;property id=&quot;20307&quot; value=&quot;256&quot;/&gt;&lt;/object&gt;&lt;object type=&quot;3&quot; unique_id=&quot;11884&quot;&gt;&lt;property id=&quot;20148&quot; value=&quot;5&quot;/&gt;&lt;property id=&quot;20300&quot; value=&quot;Slide 22 - &amp;quot;Acknowledgements&amp;quot;&quot;/&gt;&lt;property id=&quot;20307&quot; value=&quot;291&quot;/&gt;&lt;/object&gt;&lt;object type=&quot;3&quot; unique_id=&quot;12323&quot;&gt;&lt;property id=&quot;20148&quot; value=&quot;5&quot;/&gt;&lt;property id=&quot;20300&quot; value=&quot;Slide 23 - &amp;quot;References&amp;quot;&quot;/&gt;&lt;property id=&quot;20307&quot; value=&quot;299&quot;/&gt;&lt;/object&gt;&lt;object type=&quot;3&quot; unique_id=&quot;14054&quot;&gt;&lt;property id=&quot;20148&quot; value=&quot;5&quot;/&gt;&lt;property id=&quot;20300&quot; value=&quot;Slide 5 - &amp;quot;Basic Island Project&amp;#x0D;&amp;#x0A;Fall 2012+&amp;quot;&quot;/&gt;&lt;property id=&quot;20307&quot; value=&quot;309&quot;/&gt;&lt;/object&gt;&lt;object type=&quot;3&quot; unique_id=&quot;14055&quot;&gt;&lt;property id=&quot;20148&quot; value=&quot;5&quot;/&gt;&lt;property id=&quot;20300&quot; value=&quot;Slide 19 - &amp;quot;Island Projects&amp;#x0D;&amp;#x0A;Benefits for students&amp;quot;&quot;/&gt;&lt;property id=&quot;20307&quot; value=&quot;312&quot;/&gt;&lt;/object&gt;&lt;object type=&quot;3&quot; unique_id=&quot;14056&quot;&gt;&lt;property id=&quot;20148&quot; value=&quot;5&quot;/&gt;&lt;property id=&quot;20300&quot; value=&quot;Slide 6 - &amp;quot;Collaborating Online&amp;quot;&quot;/&gt;&lt;property id=&quot;20307&quot; value=&quot;310&quot;/&gt;&lt;/object&gt;&lt;object type=&quot;3&quot; unique_id=&quot;14057&quot;&gt;&lt;property id=&quot;20148&quot; value=&quot;5&quot;/&gt;&lt;property id=&quot;20300&quot; value=&quot;Slide 13 - &amp;quot;Third Variation&amp;#x0D;&amp;#x0A;Statistical Consulting Course&amp;quot;&quot;/&gt;&lt;property id=&quot;20307&quot; value=&quot;311&quot;/&gt;&lt;/object&gt;&lt;object type=&quot;3&quot; unique_id=&quot;14119&quot;&gt;&lt;property id=&quot;20148&quot; value=&quot;5&quot;/&gt;&lt;property id=&quot;20300&quot; value=&quot;Slide 8 - &amp;quot;First Variation&amp;#x0D;&amp;#x0A;Clinical Trials Course&amp;quot;&quot;/&gt;&lt;property id=&quot;20307&quot; value=&quot;313&quot;/&gt;&lt;/object&gt;&lt;object type=&quot;3&quot; unique_id=&quot;14120&quot;&gt;&lt;property id=&quot;20148&quot; value=&quot;5&quot;/&gt;&lt;property id=&quot;20300&quot; value=&quot;Slide 10 - &amp;quot;Second Variation&amp;#x0D;&amp;#x0A;Summer Institute in Biostatistics&amp;quot;&quot;/&gt;&lt;property id=&quot;20307&quot; value=&quot;314&quot;/&gt;&lt;/object&gt;&lt;object type=&quot;3&quot; unique_id=&quot;14211&quot;&gt;&lt;property id=&quot;20148&quot; value=&quot;5&quot;/&gt;&lt;property id=&quot;20300&quot; value=&quot;Slide 3 - &amp;quot;Outline&amp;quot;&quot;/&gt;&lt;property id=&quot;20307&quot; value=&quot;318&quot;/&gt;&lt;/object&gt;&lt;object type=&quot;3&quot; unique_id=&quot;14212&quot;&gt;&lt;property id=&quot;20148&quot; value=&quot;5&quot;/&gt;&lt;property id=&quot;20300&quot; value=&quot;Slide 7 - &amp;quot;PubH 6414 Island Studies&amp;#x0D;&amp;#x0A;Fall 2013 Online Class&amp;quot;&quot;/&gt;&lt;property id=&quot;20307&quot; value=&quot;316&quot;/&gt;&lt;/object&gt;&lt;object type=&quot;3&quot; unique_id=&quot;14272&quot;&gt;&lt;property id=&quot;20148&quot; value=&quot;5&quot;/&gt;&lt;property id=&quot;20300&quot; value=&quot;Slide 18 - &amp;quot;Island Projects&amp;#x0D;&amp;#x0A;Benefits for instructors&amp;quot;&quot;/&gt;&lt;property id=&quot;20307&quot; value=&quot;320&quot;/&gt;&lt;/object&gt;&lt;object type=&quot;3&quot; unique_id=&quot;14293&quot;&gt;&lt;property id=&quot;20148&quot; value=&quot;5&quot;/&gt;&lt;property id=&quot;20300&quot; value=&quot;Slide 2 - &amp;quot;GAISE College Guidelines&amp;quot;&quot;/&gt;&lt;property id=&quot;20307&quot; value=&quot;321&quot;/&gt;&lt;/object&gt;&lt;object type=&quot;3&quot; unique_id=&quot;14872&quot;&gt;&lt;property id=&quot;20148&quot; value=&quot;5&quot;/&gt;&lt;property id=&quot;20300&quot; value=&quot;Slide 4 - &amp;quot;Theme&amp;#x0D;&amp;#x0A;Introductory Biostatistical Methods&amp;quot;&quot;/&gt;&lt;property id=&quot;20307&quot; value=&quot;325&quot;/&gt;&lt;/object&gt;&lt;object type=&quot;3&quot; unique_id=&quot;14874&quot;&gt;&lt;property id=&quot;20148&quot; value=&quot;5&quot;/&gt;&lt;property id=&quot;20300&quot; value=&quot;Slide 9 - &amp;quot;Clinical Trials Projects&amp;#x0D;&amp;#x0A;Fall 2013+&amp;quot;&quot;/&gt;&lt;property id=&quot;20307&quot; value=&quot;326&quot;/&gt;&lt;/object&gt;&lt;object type=&quot;3&quot; unique_id=&quot;14875&quot;&gt;&lt;property id=&quot;20148&quot; value=&quot;5&quot;/&gt;&lt;property id=&quot;20300&quot; value=&quot;Slide 11 - &amp;quot;SIBS Island Projects&amp;#x0D;&amp;#x0A;Summer 2013+&amp;quot;&quot;/&gt;&lt;property id=&quot;20307&quot; value=&quot;328&quot;/&gt;&lt;/object&gt;&lt;object type=&quot;3&quot; unique_id=&quot;14877&quot;&gt;&lt;property id=&quot;20148&quot; value=&quot;5&quot;/&gt;&lt;property id=&quot;20300&quot; value=&quot;Slide 14 - &amp;quot;Statistical Collaboration on the Island&amp;#x0D;&amp;#x0A;Spring 2014+&amp;quot;&quot;/&gt;&lt;property id=&quot;20307&quot; value=&quot;330&quot;/&gt;&lt;/object&gt;&lt;object type=&quot;3&quot; unique_id=&quot;14878&quot;&gt;&lt;property id=&quot;20148&quot; value=&quot;5&quot;/&gt;&lt;property id=&quot;20300&quot; value=&quot;Slide 15 - &amp;quot;Formal Evaluation&amp;quot;&quot;/&gt;&lt;property id=&quot;20307&quot; value=&quot;331&quot;/&gt;&lt;/object&gt;&lt;object type=&quot;3&quot; unique_id=&quot;14879&quot;&gt;&lt;property id=&quot;20148&quot; value=&quot;5&quot;/&gt;&lt;property id=&quot;20300&quot; value=&quot;Slide 16 - &amp;quot;Fourth Variation&amp;#x0D;&amp;#x0A;Biostatistical Literacy Course&amp;quot;&quot;/&gt;&lt;property id=&quot;20307&quot; value=&quot;332&quot;/&gt;&lt;/object&gt;&lt;object type=&quot;3&quot; unique_id=&quot;14880&quot;&gt;&lt;property id=&quot;20148&quot; value=&quot;5&quot;/&gt;&lt;property id=&quot;20300&quot; value=&quot;Slide 17 - &amp;quot;Expanded Statistical Collaboration &amp;#x0D;&amp;#x0A;Fall 2014+&amp;quot;&quot;/&gt;&lt;property id=&quot;20307&quot; value=&quot;333&quot;/&gt;&lt;/object&gt;&lt;object type=&quot;3&quot; unique_id=&quot;14881&quot;&gt;&lt;property id=&quot;20148&quot; value=&quot;5&quot;/&gt;&lt;property id=&quot;20300&quot; value=&quot;Slide 21 - &amp;quot;Island 2.0&amp;quot;&quot;/&gt;&lt;property id=&quot;20307&quot; value=&quot;335&quot;/&gt;&lt;/object&gt;&lt;object type=&quot;3&quot; unique_id=&quot;14986&quot;&gt;&lt;property id=&quot;20148&quot; value=&quot;5&quot;/&gt;&lt;property id=&quot;20300&quot; value=&quot;Slide 12 - &amp;quot;SIBS Island Projects&amp;#x0D;&amp;#x0A;Summer 2014 Class&amp;quot;&quot;/&gt;&lt;property id=&quot;20307&quot; value=&quot;336&quot;/&gt;&lt;/object&gt;&lt;object type=&quot;3&quot; unique_id=&quot;15330&quot;&gt;&lt;property id=&quot;20148&quot; value=&quot;5&quot;/&gt;&lt;property id=&quot;20300&quot; value=&quot;Slide 20 - &amp;quot;Island Projects&amp;#x0D;&amp;#x0A;Benefits for students&amp;quot;&quot;/&gt;&lt;property id=&quot;20307&quot; value=&quot;337&quot;/&gt;&lt;/object&gt;&lt;object type=&quot;3&quot; unique_id=&quot;16131&quot;&gt;&lt;property id=&quot;20148&quot; value=&quot;5&quot;/&gt;&lt;property id=&quot;20300&quot; value=&quot;Slide 24 - &amp;quot;Questions?&amp;quot;&quot;/&gt;&lt;property id=&quot;20307&quot; value=&quot;338&quot;/&gt;&lt;/object&gt;&lt;/object&gt;&lt;/object&gt;&lt;/database&gt;"/>
  <p:tag name="SECTOMILLISECCONVERTED" val="1"/>
</p:tagLst>
</file>

<file path=ppt/theme/theme1.xml><?xml version="1.0" encoding="utf-8"?>
<a:theme xmlns:a="http://schemas.openxmlformats.org/drawingml/2006/main" name="D2D-1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 Theme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6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6" charset="-128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D2D-1</Template>
  <TotalTime>4617</TotalTime>
  <Words>1022</Words>
  <Application>Microsoft Macintosh PowerPoint</Application>
  <PresentationFormat>On-screen Show (4:3)</PresentationFormat>
  <Paragraphs>159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Times New Roman</vt:lpstr>
      <vt:lpstr>Wingdings</vt:lpstr>
      <vt:lpstr>D2D-1</vt:lpstr>
      <vt:lpstr>Life on an Island: Using a Virtual World to Make Statistics Real</vt:lpstr>
      <vt:lpstr>GAISE College Report Recommendations</vt:lpstr>
      <vt:lpstr>Islands Exploration Activity</vt:lpstr>
      <vt:lpstr>Islands Exploration Wrap-Up</vt:lpstr>
      <vt:lpstr>Examples of Teaching with the Islands</vt:lpstr>
      <vt:lpstr>Biostatistical Literacy PubH 6414 (UMN)</vt:lpstr>
      <vt:lpstr>Islands Project Overview</vt:lpstr>
      <vt:lpstr>Collaborating Online</vt:lpstr>
      <vt:lpstr>Island Study Project Examples </vt:lpstr>
      <vt:lpstr>Biostatistics I &amp; II PubH 6450 &amp; 6451 (UMN)</vt:lpstr>
      <vt:lpstr>Introduction to Clinical Trials PubH 3415/7415 (UMN)</vt:lpstr>
      <vt:lpstr>Summer Institute in Biostatistics (SIBS)</vt:lpstr>
      <vt:lpstr>SIBS Island Projects</vt:lpstr>
      <vt:lpstr>Questions?</vt:lpstr>
      <vt:lpstr>Handouts…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 Defense of Art Appreciation: What your doctor does NOT need to know about statistics</dc:title>
  <dc:creator>Ann Brearley</dc:creator>
  <cp:lastModifiedBy>Laura J Le</cp:lastModifiedBy>
  <cp:revision>311</cp:revision>
  <cp:lastPrinted>2013-08-02T16:19:19Z</cp:lastPrinted>
  <dcterms:created xsi:type="dcterms:W3CDTF">2017-05-12T21:00:34Z</dcterms:created>
  <dcterms:modified xsi:type="dcterms:W3CDTF">2019-03-26T17:08:36Z</dcterms:modified>
</cp:coreProperties>
</file>

<file path=docProps/thumbnail.jpeg>
</file>